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E47DD6F-46FB-4CAA-8EA0-AFE6DAA71873}" type="datetimeFigureOut">
              <a:rPr lang="en-US" smtClean="0"/>
              <a:t>12/3/2013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96D35C-D3AD-4B74-8C2A-B6B049C711B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7DD6F-46FB-4CAA-8EA0-AFE6DAA7187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96D35C-D3AD-4B74-8C2A-B6B049C711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796D35C-D3AD-4B74-8C2A-B6B049C711B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47DD6F-46FB-4CAA-8EA0-AFE6DAA7187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E47DD6F-46FB-4CAA-8EA0-AFE6DAA71873}"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796D35C-D3AD-4B74-8C2A-B6B049C711B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E47DD6F-46FB-4CAA-8EA0-AFE6DAA71873}" type="datetimeFigureOut">
              <a:rPr lang="en-US" smtClean="0"/>
              <a:t>12/3/2013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96D35C-D3AD-4B74-8C2A-B6B049C711B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E47DD6F-46FB-4CAA-8EA0-AFE6DAA71873}"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96D35C-D3AD-4B74-8C2A-B6B049C711B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E47DD6F-46FB-4CAA-8EA0-AFE6DAA71873}" type="datetimeFigureOut">
              <a:rPr lang="en-US" smtClean="0"/>
              <a:t>12/3/2013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796D35C-D3AD-4B74-8C2A-B6B049C711B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47DD6F-46FB-4CAA-8EA0-AFE6DAA71873}"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796D35C-D3AD-4B74-8C2A-B6B049C711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E47DD6F-46FB-4CAA-8EA0-AFE6DAA71873}"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796D35C-D3AD-4B74-8C2A-B6B049C711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96D35C-D3AD-4B74-8C2A-B6B049C711B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E47DD6F-46FB-4CAA-8EA0-AFE6DAA71873}" type="datetimeFigureOut">
              <a:rPr lang="en-US" smtClean="0"/>
              <a:t>12/3/2013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796D35C-D3AD-4B74-8C2A-B6B049C711B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E47DD6F-46FB-4CAA-8EA0-AFE6DAA71873}" type="datetimeFigureOut">
              <a:rPr lang="en-US" smtClean="0"/>
              <a:t>12/3/2013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E47DD6F-46FB-4CAA-8EA0-AFE6DAA71873}" type="datetimeFigureOut">
              <a:rPr lang="en-US" smtClean="0"/>
              <a:t>12/3/2013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96D35C-D3AD-4B74-8C2A-B6B049C711B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creditcards.com/credit-card-news/help/10-things-you-must-know-about-credit-reports-credit-scores-1270.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True or false review</a:t>
            </a:r>
            <a:endParaRPr lang="en-US" dirty="0"/>
          </a:p>
        </p:txBody>
      </p:sp>
      <p:sp>
        <p:nvSpPr>
          <p:cNvPr id="2" name="Title 1"/>
          <p:cNvSpPr>
            <a:spLocks noGrp="1"/>
          </p:cNvSpPr>
          <p:nvPr>
            <p:ph type="ctrTitle"/>
          </p:nvPr>
        </p:nvSpPr>
        <p:spPr/>
        <p:txBody>
          <a:bodyPr/>
          <a:lstStyle/>
          <a:p>
            <a:r>
              <a:rPr lang="en-US" dirty="0" smtClean="0"/>
              <a:t>PERSONAL FINANCE</a:t>
            </a:r>
            <a:endParaRPr lang="en-US" dirty="0"/>
          </a:p>
        </p:txBody>
      </p:sp>
    </p:spTree>
    <p:extLst>
      <p:ext uri="{BB962C8B-B14F-4D97-AF65-F5344CB8AC3E}">
        <p14:creationId xmlns:p14="http://schemas.microsoft.com/office/powerpoint/2010/main" val="1599531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Contributions to your 401(k) plan are not taxed.</a:t>
            </a:r>
            <a:endParaRPr lang="en-US" dirty="0"/>
          </a:p>
        </p:txBody>
      </p:sp>
    </p:spTree>
    <p:extLst>
      <p:ext uri="{BB962C8B-B14F-4D97-AF65-F5344CB8AC3E}">
        <p14:creationId xmlns:p14="http://schemas.microsoft.com/office/powerpoint/2010/main" val="3497370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Content Placeholder 2"/>
          <p:cNvSpPr>
            <a:spLocks noGrp="1"/>
          </p:cNvSpPr>
          <p:nvPr>
            <p:ph sz="quarter" idx="1"/>
          </p:nvPr>
        </p:nvSpPr>
        <p:spPr/>
        <p:txBody>
          <a:bodyPr anchor="ctr"/>
          <a:lstStyle/>
          <a:p>
            <a:r>
              <a:rPr lang="en-US" dirty="0"/>
              <a:t>The tax deferment features of a 401k plan are its main advantage </a:t>
            </a:r>
          </a:p>
          <a:p>
            <a:endParaRPr lang="en-US" dirty="0"/>
          </a:p>
        </p:txBody>
      </p:sp>
    </p:spTree>
    <p:extLst>
      <p:ext uri="{BB962C8B-B14F-4D97-AF65-F5344CB8AC3E}">
        <p14:creationId xmlns:p14="http://schemas.microsoft.com/office/powerpoint/2010/main" val="23952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Technically, a lease gives you ownership of the property for the life of the lease?</a:t>
            </a:r>
            <a:endParaRPr lang="en-US" dirty="0"/>
          </a:p>
        </p:txBody>
      </p:sp>
    </p:spTree>
    <p:extLst>
      <p:ext uri="{BB962C8B-B14F-4D97-AF65-F5344CB8AC3E}">
        <p14:creationId xmlns:p14="http://schemas.microsoft.com/office/powerpoint/2010/main" val="40666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nchor="ctr"/>
          <a:lstStyle/>
          <a:p>
            <a:r>
              <a:rPr lang="en-US" dirty="0" smtClean="0"/>
              <a:t>Ownership of the property remains with the lessor.</a:t>
            </a:r>
            <a:endParaRPr lang="en-US" dirty="0"/>
          </a:p>
          <a:p>
            <a:endParaRPr lang="en-US" dirty="0"/>
          </a:p>
        </p:txBody>
      </p:sp>
    </p:spTree>
    <p:extLst>
      <p:ext uri="{BB962C8B-B14F-4D97-AF65-F5344CB8AC3E}">
        <p14:creationId xmlns:p14="http://schemas.microsoft.com/office/powerpoint/2010/main" val="485621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Time value of money applies to assets that appreciate and depreciate.</a:t>
            </a:r>
            <a:endParaRPr lang="en-US" dirty="0"/>
          </a:p>
        </p:txBody>
      </p:sp>
    </p:spTree>
    <p:extLst>
      <p:ext uri="{BB962C8B-B14F-4D97-AF65-F5344CB8AC3E}">
        <p14:creationId xmlns:p14="http://schemas.microsoft.com/office/powerpoint/2010/main" val="977342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sp>
        <p:nvSpPr>
          <p:cNvPr id="3" name="Content Placeholder 2"/>
          <p:cNvSpPr>
            <a:spLocks noGrp="1"/>
          </p:cNvSpPr>
          <p:nvPr>
            <p:ph sz="quarter" idx="1"/>
          </p:nvPr>
        </p:nvSpPr>
        <p:spPr/>
        <p:txBody>
          <a:bodyPr anchor="ctr"/>
          <a:lstStyle/>
          <a:p>
            <a:endParaRPr lang="en-US" dirty="0"/>
          </a:p>
        </p:txBody>
      </p:sp>
    </p:spTree>
    <p:extLst>
      <p:ext uri="{BB962C8B-B14F-4D97-AF65-F5344CB8AC3E}">
        <p14:creationId xmlns:p14="http://schemas.microsoft.com/office/powerpoint/2010/main" val="2875402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Cost-benefit analysis helps you identify the product with the cheapest initial cost.</a:t>
            </a:r>
            <a:endParaRPr lang="en-US" dirty="0"/>
          </a:p>
        </p:txBody>
      </p:sp>
    </p:spTree>
    <p:extLst>
      <p:ext uri="{BB962C8B-B14F-4D97-AF65-F5344CB8AC3E}">
        <p14:creationId xmlns:p14="http://schemas.microsoft.com/office/powerpoint/2010/main" val="3960375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nchor="ctr">
            <a:normAutofit/>
          </a:bodyPr>
          <a:lstStyle/>
          <a:p>
            <a:pPr marL="0" indent="0">
              <a:buNone/>
            </a:pPr>
            <a:r>
              <a:rPr lang="en-US" b="1" dirty="0"/>
              <a:t>Definition of 'Cost-Benefit Analysis'</a:t>
            </a:r>
          </a:p>
          <a:p>
            <a:pPr marL="0" indent="0">
              <a:buNone/>
            </a:pPr>
            <a:r>
              <a:rPr lang="en-US" dirty="0"/>
              <a:t/>
            </a:r>
            <a:br>
              <a:rPr lang="en-US" dirty="0"/>
            </a:br>
            <a:r>
              <a:rPr lang="en-US" dirty="0"/>
              <a:t>A process by which business decisions are analyzed. The benefits of a given situation or business-related action are summed and then the costs associated with taking that action are subtracted. Some consultants or analysts also build the model to put a dollar value on intangible items, such as the benefits and costs associated with living in a certain town. Most analysts will also factor opportunity cost into such equations.</a:t>
            </a:r>
          </a:p>
          <a:p>
            <a:endParaRPr lang="en-US" dirty="0"/>
          </a:p>
        </p:txBody>
      </p:sp>
    </p:spTree>
    <p:extLst>
      <p:ext uri="{BB962C8B-B14F-4D97-AF65-F5344CB8AC3E}">
        <p14:creationId xmlns:p14="http://schemas.microsoft.com/office/powerpoint/2010/main" val="327921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A debit to your bank account will increase your balance.</a:t>
            </a:r>
            <a:endParaRPr lang="en-US" dirty="0"/>
          </a:p>
        </p:txBody>
      </p:sp>
    </p:spTree>
    <p:extLst>
      <p:ext uri="{BB962C8B-B14F-4D97-AF65-F5344CB8AC3E}">
        <p14:creationId xmlns:p14="http://schemas.microsoft.com/office/powerpoint/2010/main" val="519856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a:t>
            </a:r>
            <a:endParaRPr lang="en-US" dirty="0"/>
          </a:p>
        </p:txBody>
      </p:sp>
      <p:pic>
        <p:nvPicPr>
          <p:cNvPr id="4" name="Content Placeholder 3"/>
          <p:cNvPicPr>
            <a:picLocks noGrp="1"/>
          </p:cNvPicPr>
          <p:nvPr>
            <p:ph sz="quarter" idx="1"/>
          </p:nvPr>
        </p:nvPicPr>
        <p:blipFill rotWithShape="1">
          <a:blip r:embed="rId2"/>
          <a:srcRect l="75239" t="58120" r="3206" b="19558"/>
          <a:stretch/>
        </p:blipFill>
        <p:spPr bwMode="auto">
          <a:xfrm>
            <a:off x="2696901" y="2362200"/>
            <a:ext cx="3593170" cy="268436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504024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Economies of scale is the negative impact growth will have on an economy?</a:t>
            </a:r>
            <a:endParaRPr lang="en-US" dirty="0"/>
          </a:p>
        </p:txBody>
      </p:sp>
    </p:spTree>
    <p:extLst>
      <p:ext uri="{BB962C8B-B14F-4D97-AF65-F5344CB8AC3E}">
        <p14:creationId xmlns:p14="http://schemas.microsoft.com/office/powerpoint/2010/main" val="93451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Your monthly cell phone bill is reflected on your Credit Report.</a:t>
            </a:r>
            <a:endParaRPr lang="en-US" dirty="0"/>
          </a:p>
        </p:txBody>
      </p:sp>
    </p:spTree>
    <p:extLst>
      <p:ext uri="{BB962C8B-B14F-4D97-AF65-F5344CB8AC3E}">
        <p14:creationId xmlns:p14="http://schemas.microsoft.com/office/powerpoint/2010/main" val="3241920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nchor="ctr">
            <a:normAutofit/>
          </a:bodyPr>
          <a:lstStyle/>
          <a:p>
            <a:r>
              <a:rPr lang="en-US" dirty="0"/>
              <a:t>Neither your on-time Verizon cell phone payments nor any slightly late or stand-alone missed payments will appear on your </a:t>
            </a:r>
            <a:r>
              <a:rPr lang="en-US" dirty="0">
                <a:hlinkClick r:id="rId2" action="ppaction://hlinkfile"/>
              </a:rPr>
              <a:t>credit report</a:t>
            </a:r>
            <a:r>
              <a:rPr lang="en-US" dirty="0"/>
              <a:t> for the same reason: Verizon only reports mobile phone accounts to the credit bureaus once payments are so late that the account has been closed. </a:t>
            </a:r>
            <a:br>
              <a:rPr lang="en-US" dirty="0"/>
            </a:br>
            <a:r>
              <a:rPr lang="en-US" dirty="0"/>
              <a:t/>
            </a:r>
            <a:br>
              <a:rPr lang="en-US" dirty="0"/>
            </a:br>
            <a:endParaRPr lang="en-US" dirty="0"/>
          </a:p>
        </p:txBody>
      </p:sp>
    </p:spTree>
    <p:extLst>
      <p:ext uri="{BB962C8B-B14F-4D97-AF65-F5344CB8AC3E}">
        <p14:creationId xmlns:p14="http://schemas.microsoft.com/office/powerpoint/2010/main" val="1543462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lstStyle/>
          <a:p>
            <a:pPr marL="0" indent="0">
              <a:buNone/>
            </a:pPr>
            <a:r>
              <a:rPr lang="en-US" b="1" dirty="0"/>
              <a:t>Definition of 'Economies Of Scale'</a:t>
            </a:r>
          </a:p>
          <a:p>
            <a:pPr marL="0" indent="0">
              <a:buNone/>
            </a:pPr>
            <a:r>
              <a:rPr lang="en-US" dirty="0"/>
              <a:t/>
            </a:r>
            <a:br>
              <a:rPr lang="en-US" dirty="0"/>
            </a:br>
            <a:r>
              <a:rPr lang="en-US" dirty="0"/>
              <a:t>The cost advantage that arises with increased output of a product</a:t>
            </a:r>
          </a:p>
          <a:p>
            <a:endParaRPr lang="en-US" dirty="0"/>
          </a:p>
        </p:txBody>
      </p:sp>
    </p:spTree>
    <p:extLst>
      <p:ext uri="{BB962C8B-B14F-4D97-AF65-F5344CB8AC3E}">
        <p14:creationId xmlns:p14="http://schemas.microsoft.com/office/powerpoint/2010/main" val="3809065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Net Income can be calculated by multiplying your hourly wage by the number of hours you work.</a:t>
            </a:r>
            <a:endParaRPr lang="en-US" dirty="0"/>
          </a:p>
        </p:txBody>
      </p:sp>
    </p:spTree>
    <p:extLst>
      <p:ext uri="{BB962C8B-B14F-4D97-AF65-F5344CB8AC3E}">
        <p14:creationId xmlns:p14="http://schemas.microsoft.com/office/powerpoint/2010/main" val="3900291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lstStyle/>
          <a:p>
            <a:r>
              <a:rPr lang="en-US" dirty="0" smtClean="0"/>
              <a:t>Net Income is the amount of take home pay that remains after payment of taxes and other deductions.  Gross Income can be calculated by multiplying your hourly wage by the number of hours you work.</a:t>
            </a:r>
            <a:endParaRPr lang="en-US" dirty="0"/>
          </a:p>
        </p:txBody>
      </p:sp>
    </p:spTree>
    <p:extLst>
      <p:ext uri="{BB962C8B-B14F-4D97-AF65-F5344CB8AC3E}">
        <p14:creationId xmlns:p14="http://schemas.microsoft.com/office/powerpoint/2010/main" val="192638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Debts are bad</a:t>
            </a:r>
            <a:endParaRPr lang="en-US" dirty="0"/>
          </a:p>
        </p:txBody>
      </p:sp>
    </p:spTree>
    <p:extLst>
      <p:ext uri="{BB962C8B-B14F-4D97-AF65-F5344CB8AC3E}">
        <p14:creationId xmlns:p14="http://schemas.microsoft.com/office/powerpoint/2010/main" val="806174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lstStyle/>
          <a:p>
            <a:r>
              <a:rPr lang="en-US" dirty="0" smtClean="0"/>
              <a:t>Excessive debt is bad however some debt is necessary.  Think of the business that borrows money to increase production, think of borrowing money to purchase a home.</a:t>
            </a:r>
            <a:endParaRPr lang="en-US" dirty="0"/>
          </a:p>
        </p:txBody>
      </p:sp>
    </p:spTree>
    <p:extLst>
      <p:ext uri="{BB962C8B-B14F-4D97-AF65-F5344CB8AC3E}">
        <p14:creationId xmlns:p14="http://schemas.microsoft.com/office/powerpoint/2010/main" val="250338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sz="quarter" idx="1"/>
          </p:nvPr>
        </p:nvSpPr>
        <p:spPr/>
        <p:txBody>
          <a:bodyPr anchor="ctr"/>
          <a:lstStyle/>
          <a:p>
            <a:r>
              <a:rPr lang="en-US" dirty="0" smtClean="0"/>
              <a:t>Diversification will increase risk to your portfolio.</a:t>
            </a:r>
            <a:endParaRPr lang="en-US" dirty="0"/>
          </a:p>
        </p:txBody>
      </p:sp>
    </p:spTree>
    <p:extLst>
      <p:ext uri="{BB962C8B-B14F-4D97-AF65-F5344CB8AC3E}">
        <p14:creationId xmlns:p14="http://schemas.microsoft.com/office/powerpoint/2010/main" val="2007792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sz="quarter" idx="1"/>
          </p:nvPr>
        </p:nvSpPr>
        <p:spPr/>
        <p:txBody>
          <a:bodyPr/>
          <a:lstStyle/>
          <a:p>
            <a:r>
              <a:rPr lang="en-US" dirty="0"/>
              <a:t>A risk management technique that mixes a wide variety of investments within a portfolio. The rationale behind this technique contends that a portfolio of different kinds of investments will, on average, yield higher returns and pose a </a:t>
            </a:r>
            <a:r>
              <a:rPr lang="en-US" dirty="0">
                <a:solidFill>
                  <a:srgbClr val="FF0000"/>
                </a:solidFill>
              </a:rPr>
              <a:t>lower risk </a:t>
            </a:r>
            <a:r>
              <a:rPr lang="en-US" dirty="0"/>
              <a:t>than any individual investment found within the portfolio.</a:t>
            </a:r>
          </a:p>
        </p:txBody>
      </p:sp>
    </p:spTree>
    <p:extLst>
      <p:ext uri="{BB962C8B-B14F-4D97-AF65-F5344CB8AC3E}">
        <p14:creationId xmlns:p14="http://schemas.microsoft.com/office/powerpoint/2010/main" val="31696836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TotalTime>
  <Words>362</Words>
  <Application>Microsoft Office PowerPoint</Application>
  <PresentationFormat>On-screen Show (4:3)</PresentationFormat>
  <Paragraphs>42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PERSONAL FINANCE</vt:lpstr>
      <vt:lpstr>TRUE OR FALSE</vt:lpstr>
      <vt:lpstr>False</vt:lpstr>
      <vt:lpstr>TRUE OR FALSE</vt:lpstr>
      <vt:lpstr>False</vt:lpstr>
      <vt:lpstr>TRUE OR FALSE</vt:lpstr>
      <vt:lpstr>False</vt:lpstr>
      <vt:lpstr>TRUE OR FALSE</vt:lpstr>
      <vt:lpstr>False</vt:lpstr>
      <vt:lpstr>TRUE OR FALSE</vt:lpstr>
      <vt:lpstr>True</vt:lpstr>
      <vt:lpstr>TRUE OR FALSE</vt:lpstr>
      <vt:lpstr>False</vt:lpstr>
      <vt:lpstr>TRUE OR FALSE</vt:lpstr>
      <vt:lpstr>True</vt:lpstr>
      <vt:lpstr>TRUE OR FALSE</vt:lpstr>
      <vt:lpstr>False</vt:lpstr>
      <vt:lpstr>TRUE OR FALSE</vt:lpstr>
      <vt:lpstr>True</vt:lpstr>
      <vt:lpstr>True or False</vt:lpstr>
      <vt:lpstr>False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dc:title>
  <dc:creator>Windows User</dc:creator>
  <cp:lastModifiedBy>Windows User</cp:lastModifiedBy>
  <cp:revision>6</cp:revision>
  <dcterms:created xsi:type="dcterms:W3CDTF">2013-12-03T16:22:02Z</dcterms:created>
  <dcterms:modified xsi:type="dcterms:W3CDTF">2013-12-03T17:03:17Z</dcterms:modified>
</cp:coreProperties>
</file>